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738" r:id="rId2"/>
  </p:sldMasterIdLst>
  <p:notesMasterIdLst>
    <p:notesMasterId r:id="rId20"/>
  </p:notesMasterIdLst>
  <p:handoutMasterIdLst>
    <p:handoutMasterId r:id="rId21"/>
  </p:handoutMasterIdLst>
  <p:sldIdLst>
    <p:sldId id="256" r:id="rId3"/>
    <p:sldId id="265" r:id="rId4"/>
    <p:sldId id="297" r:id="rId5"/>
    <p:sldId id="287" r:id="rId6"/>
    <p:sldId id="276" r:id="rId7"/>
    <p:sldId id="303" r:id="rId8"/>
    <p:sldId id="300" r:id="rId9"/>
    <p:sldId id="301" r:id="rId10"/>
    <p:sldId id="290" r:id="rId11"/>
    <p:sldId id="304" r:id="rId12"/>
    <p:sldId id="291" r:id="rId13"/>
    <p:sldId id="292" r:id="rId14"/>
    <p:sldId id="298" r:id="rId15"/>
    <p:sldId id="299" r:id="rId16"/>
    <p:sldId id="305" r:id="rId17"/>
    <p:sldId id="296" r:id="rId18"/>
    <p:sldId id="294" r:id="rId19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1008">
          <p15:clr>
            <a:srgbClr val="A4A3A4"/>
          </p15:clr>
        </p15:guide>
        <p15:guide id="3" orient="horz" pos="3792">
          <p15:clr>
            <a:srgbClr val="A4A3A4"/>
          </p15:clr>
        </p15:guide>
        <p15:guide id="4" orient="horz" pos="336">
          <p15:clr>
            <a:srgbClr val="A4A3A4"/>
          </p15:clr>
        </p15:guide>
        <p15:guide id="5" orient="horz" pos="1920">
          <p15:clr>
            <a:srgbClr val="A4A3A4"/>
          </p15:clr>
        </p15:guide>
        <p15:guide id="6" orient="horz" pos="3984">
          <p15:clr>
            <a:srgbClr val="A4A3A4"/>
          </p15:clr>
        </p15:guide>
        <p15:guide id="7" orient="horz" pos="1152">
          <p15:clr>
            <a:srgbClr val="A4A3A4"/>
          </p15:clr>
        </p15:guide>
        <p15:guide id="8" pos="3839">
          <p15:clr>
            <a:srgbClr val="A4A3A4"/>
          </p15:clr>
        </p15:guide>
        <p15:guide id="9" pos="671">
          <p15:clr>
            <a:srgbClr val="A4A3A4"/>
          </p15:clr>
        </p15:guide>
        <p15:guide id="10" pos="7007">
          <p15:clr>
            <a:srgbClr val="A4A3A4"/>
          </p15:clr>
        </p15:guide>
        <p15:guide id="11" pos="6143">
          <p15:clr>
            <a:srgbClr val="A4A3A4"/>
          </p15:clr>
        </p15:guide>
        <p15:guide id="12" pos="3263">
          <p15:clr>
            <a:srgbClr val="A4A3A4"/>
          </p15:clr>
        </p15:guide>
        <p15:guide id="13" pos="7391">
          <p15:clr>
            <a:srgbClr val="A4A3A4"/>
          </p15:clr>
        </p15:guide>
        <p15:guide id="14" pos="369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921" autoAdjust="0"/>
    <p:restoredTop sz="86463"/>
  </p:normalViewPr>
  <p:slideViewPr>
    <p:cSldViewPr showGuides="1">
      <p:cViewPr>
        <p:scale>
          <a:sx n="136" d="100"/>
          <a:sy n="136" d="100"/>
        </p:scale>
        <p:origin x="144" y="144"/>
      </p:cViewPr>
      <p:guideLst>
        <p:guide orient="horz" pos="2160"/>
        <p:guide orient="horz" pos="1008"/>
        <p:guide orient="horz" pos="3792"/>
        <p:guide orient="horz" pos="336"/>
        <p:guide orient="horz" pos="1920"/>
        <p:guide orient="horz" pos="3984"/>
        <p:guide orient="horz" pos="1152"/>
        <p:guide pos="3839"/>
        <p:guide pos="671"/>
        <p:guide pos="7007"/>
        <p:guide pos="6143"/>
        <p:guide pos="3263"/>
        <p:guide pos="7391"/>
        <p:guide pos="369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3" d="100"/>
          <a:sy n="83" d="100"/>
        </p:scale>
        <p:origin x="1194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CE221E-83ED-4F6C-BA5F-3F9E6FDB6953}" type="datetimeFigureOut">
              <a:rPr lang="ru-RU" smtClean="0"/>
              <a:t>05.12.2018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4CBEF8-5CDE-472B-839B-B8BB0C881006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632892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gif>
</file>

<file path=ppt/media/image14.gif>
</file>

<file path=ppt/media/image15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853E5F-CE67-483C-A264-F17AC70E9CA2}" type="datetimeFigureOut">
              <a:rPr lang="ru-RU" smtClean="0"/>
              <a:t>05.12.2018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B98AFB-CB0D-4DFE-87B9-B4B0D0DE73CD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128058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544" y="758952"/>
            <a:ext cx="9415867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198" baseline="0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544" y="4800600"/>
            <a:ext cx="9415867" cy="1691640"/>
          </a:xfrm>
        </p:spPr>
        <p:txBody>
          <a:bodyPr>
            <a:normAutofit/>
          </a:bodyPr>
          <a:lstStyle>
            <a:lvl1pPr marL="0" indent="0" algn="l">
              <a:buNone/>
              <a:defRPr sz="2199" baseline="0">
                <a:solidFill>
                  <a:schemeClr val="tx1">
                    <a:lumMod val="75000"/>
                  </a:schemeClr>
                </a:solidFill>
              </a:defRPr>
            </a:lvl1pPr>
            <a:lvl2pPr marL="457063" indent="0" algn="ctr">
              <a:buNone/>
              <a:defRPr sz="2199"/>
            </a:lvl2pPr>
            <a:lvl3pPr marL="914126" indent="0" algn="ctr">
              <a:buNone/>
              <a:defRPr sz="2199"/>
            </a:lvl3pPr>
            <a:lvl4pPr marL="1371189" indent="0" algn="ctr">
              <a:buNone/>
              <a:defRPr sz="1999"/>
            </a:lvl4pPr>
            <a:lvl5pPr marL="1828251" indent="0" algn="ctr">
              <a:buNone/>
              <a:defRPr sz="1999"/>
            </a:lvl5pPr>
            <a:lvl6pPr marL="2285314" indent="0" algn="ctr">
              <a:buNone/>
              <a:defRPr sz="1999"/>
            </a:lvl6pPr>
            <a:lvl7pPr marL="2742377" indent="0" algn="ctr">
              <a:buNone/>
              <a:defRPr sz="1999"/>
            </a:lvl7pPr>
            <a:lvl8pPr marL="3199440" indent="0" algn="ctr">
              <a:buNone/>
              <a:defRPr sz="1999"/>
            </a:lvl8pPr>
            <a:lvl9pPr marL="3656503" indent="0" algn="ctr">
              <a:buNone/>
              <a:defRPr sz="1999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3E0FA9E5-6744-4841-888F-9E7CC0C2B7EC}" type="datetimeFigureOut">
              <a:rPr lang="ru-RU" smtClean="0"/>
              <a:t>05.12.2018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08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.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pPr/>
              <a:t>05.12.2018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. загол.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6448" y="381000"/>
            <a:ext cx="2475855" cy="5897562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1801" y="381000"/>
            <a:ext cx="7732286" cy="5897562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pPr/>
              <a:t>05.12.2018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05.12.2018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544" y="758952"/>
            <a:ext cx="9415867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198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544" y="4800600"/>
            <a:ext cx="9415867" cy="1691640"/>
          </a:xfrm>
        </p:spPr>
        <p:txBody>
          <a:bodyPr anchor="t">
            <a:normAutofit/>
          </a:bodyPr>
          <a:lstStyle>
            <a:lvl1pPr marL="0" indent="0">
              <a:buNone/>
              <a:defRPr sz="2199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05.12.2018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08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543" y="1828801"/>
            <a:ext cx="4479393" cy="4351337"/>
          </a:xfrm>
        </p:spPr>
        <p:txBody>
          <a:bodyPr/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4885" y="1828801"/>
            <a:ext cx="4479393" cy="4351337"/>
          </a:xfrm>
        </p:spPr>
        <p:txBody>
          <a:bodyPr/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05.12.2018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543" y="1713655"/>
            <a:ext cx="4479393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999" b="0">
                <a:solidFill>
                  <a:schemeClr val="tx2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543" y="2507550"/>
            <a:ext cx="4479393" cy="3664650"/>
          </a:xfrm>
        </p:spPr>
        <p:txBody>
          <a:bodyPr/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4885" y="1713655"/>
            <a:ext cx="4479393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1999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marL="0" lvl="0" indent="0" algn="l" defTabSz="914126" rtl="0" eaLnBrk="1" latinLnBrk="0" hangingPunct="1">
              <a:lnSpc>
                <a:spcPct val="90000"/>
              </a:lnSpc>
              <a:spcBef>
                <a:spcPts val="1999"/>
              </a:spcBef>
              <a:buFontTx/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4885" y="2507550"/>
            <a:ext cx="4479393" cy="3664650"/>
          </a:xfrm>
        </p:spPr>
        <p:txBody>
          <a:bodyPr/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05.12.2018</a:t>
            </a:fld>
            <a:endParaRPr lang="ru-RU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05.12.2018</a:t>
            </a:fld>
            <a:endParaRPr lang="ru-R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05.12.2018</a:t>
            </a:fld>
            <a:endParaRPr lang="ru-R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029" y="457201"/>
            <a:ext cx="3199567" cy="1600197"/>
          </a:xfrm>
        </p:spPr>
        <p:txBody>
          <a:bodyPr anchor="b">
            <a:normAutofit/>
          </a:bodyPr>
          <a:lstStyle>
            <a:lvl1pPr>
              <a:defRPr sz="3199" b="0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3094" y="685800"/>
            <a:ext cx="6077483" cy="5486400"/>
          </a:xfrm>
        </p:spPr>
        <p:txBody>
          <a:bodyPr/>
          <a:lstStyle>
            <a:lvl1pPr>
              <a:defRPr sz="1999"/>
            </a:lvl1pPr>
            <a:lvl2pPr>
              <a:defRPr sz="1799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029" y="2099735"/>
            <a:ext cx="3199567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05.12.2018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89899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162" y="5257800"/>
            <a:ext cx="9979600" cy="914400"/>
          </a:xfrm>
        </p:spPr>
        <p:txBody>
          <a:bodyPr anchor="b">
            <a:normAutofit/>
          </a:bodyPr>
          <a:lstStyle>
            <a:lvl1pPr>
              <a:defRPr sz="2799" b="0">
                <a:solidFill>
                  <a:schemeClr val="bg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1"/>
            <a:ext cx="11289899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199">
                <a:solidFill>
                  <a:schemeClr val="bg1"/>
                </a:solidFill>
              </a:defRPr>
            </a:lvl1pPr>
            <a:lvl2pPr marL="457063" indent="0">
              <a:buNone/>
              <a:defRPr sz="2799"/>
            </a:lvl2pPr>
            <a:lvl3pPr marL="914126" indent="0">
              <a:buNone/>
              <a:defRPr sz="2399"/>
            </a:lvl3pPr>
            <a:lvl4pPr marL="1371189" indent="0">
              <a:buNone/>
              <a:defRPr sz="1999"/>
            </a:lvl4pPr>
            <a:lvl5pPr marL="1828251" indent="0">
              <a:buNone/>
              <a:defRPr sz="1999"/>
            </a:lvl5pPr>
            <a:lvl6pPr marL="2285314" indent="0">
              <a:buNone/>
              <a:defRPr sz="1999"/>
            </a:lvl6pPr>
            <a:lvl7pPr marL="2742377" indent="0">
              <a:buNone/>
              <a:defRPr sz="1999"/>
            </a:lvl7pPr>
            <a:lvl8pPr marL="3199440" indent="0">
              <a:buNone/>
              <a:defRPr sz="1999"/>
            </a:lvl8pPr>
            <a:lvl9pPr marL="3656503" indent="0">
              <a:buNone/>
              <a:defRPr sz="1999"/>
            </a:lvl9pPr>
          </a:lstStyle>
          <a:p>
            <a:r>
              <a:rPr lang="ru-RU"/>
              <a:t>Чтобы добавить рисунок, перетащите его в заполнитель или щелкните значок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162" y="6108590"/>
            <a:ext cx="99796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3231C-9702-6447-A881-5A9BAA4CB57E}" type="datetimeFigureOut">
              <a:rPr lang="ru-RU" smtClean="0"/>
              <a:t>05.12.2018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6065F-CA5A-CE48-A706-565C8DB7952A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89899" y="0"/>
            <a:ext cx="914162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543" y="365760"/>
            <a:ext cx="9690116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543" y="1828801"/>
            <a:ext cx="8593122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4483" y="998585"/>
            <a:ext cx="1904999" cy="3650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3E0FA9E5-6744-4841-888F-9E7CC0C2B7EC}" type="datetimeFigureOut">
              <a:rPr lang="ru-RU" smtClean="0"/>
              <a:pPr/>
              <a:t>05.12.2018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6281" y="4046585"/>
            <a:ext cx="3581400" cy="3650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9899" y="6172201"/>
            <a:ext cx="914162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599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AAEAE4A8-A6E5-453E-B946-FB774B73F48C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53796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126" rtl="0" eaLnBrk="1" latinLnBrk="0" hangingPunct="1">
        <a:lnSpc>
          <a:spcPct val="90000"/>
        </a:lnSpc>
        <a:spcBef>
          <a:spcPct val="0"/>
        </a:spcBef>
        <a:buNone/>
        <a:defRPr sz="4399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25" indent="-182825" algn="l" defTabSz="914126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799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063" indent="-182825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301" indent="-182825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538" indent="-182825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79776" indent="-182825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599520" indent="-228531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899430" indent="-228531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199340" indent="-228531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499250" indent="-228531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9.xml"/><Relationship Id="rId13" Type="http://schemas.openxmlformats.org/officeDocument/2006/relationships/slide" Target="slide15.xml"/><Relationship Id="rId3" Type="http://schemas.openxmlformats.org/officeDocument/2006/relationships/slide" Target="slide4.xml"/><Relationship Id="rId7" Type="http://schemas.openxmlformats.org/officeDocument/2006/relationships/slide" Target="slide8.xml"/><Relationship Id="rId12" Type="http://schemas.openxmlformats.org/officeDocument/2006/relationships/slide" Target="slide13.xml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6" Type="http://schemas.openxmlformats.org/officeDocument/2006/relationships/slide" Target="slide7.xml"/><Relationship Id="rId11" Type="http://schemas.openxmlformats.org/officeDocument/2006/relationships/slide" Target="slide12.xml"/><Relationship Id="rId5" Type="http://schemas.openxmlformats.org/officeDocument/2006/relationships/slide" Target="slide6.xml"/><Relationship Id="rId10" Type="http://schemas.openxmlformats.org/officeDocument/2006/relationships/slide" Target="slide11.xml"/><Relationship Id="rId4" Type="http://schemas.openxmlformats.org/officeDocument/2006/relationships/slide" Target="slide5.xml"/><Relationship Id="rId9" Type="http://schemas.openxmlformats.org/officeDocument/2006/relationships/slide" Target="slide10.xml"/><Relationship Id="rId14" Type="http://schemas.openxmlformats.org/officeDocument/2006/relationships/slide" Target="slide1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053852" y="1927311"/>
            <a:ext cx="10369152" cy="1707233"/>
          </a:xfrm>
        </p:spPr>
        <p:txBody>
          <a:bodyPr>
            <a:noAutofit/>
          </a:bodyPr>
          <a:lstStyle/>
          <a:p>
            <a:pPr algn="ctr"/>
            <a:r>
              <a:rPr lang="ru-RU" sz="32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Программное приложение по рассылке расписания занятий студентам по SMS на языке С#</a:t>
            </a:r>
            <a:endParaRPr lang="ru-RU" sz="3200" b="0" u="sng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Подзаголовок 3"/>
          <p:cNvSpPr>
            <a:spLocks noGrp="1"/>
          </p:cNvSpPr>
          <p:nvPr>
            <p:ph type="subTitle" idx="1"/>
          </p:nvPr>
        </p:nvSpPr>
        <p:spPr>
          <a:xfrm>
            <a:off x="5878388" y="4386806"/>
            <a:ext cx="5492280" cy="1008113"/>
          </a:xfrm>
        </p:spPr>
        <p:txBody>
          <a:bodyPr>
            <a:normAutofit/>
          </a:bodyPr>
          <a:lstStyle/>
          <a:p>
            <a:pPr algn="r"/>
            <a:r>
              <a:rPr lang="ru-RU" sz="16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Руководитель курсового проекта Морозова М</a:t>
            </a:r>
            <a:r>
              <a:rPr lang="en-US" sz="16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  <a:r>
              <a:rPr lang="ru-RU" sz="16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В</a:t>
            </a:r>
            <a:r>
              <a:rPr lang="en-US" sz="16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  <a:br>
              <a:rPr lang="ru-RU" sz="16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ru-RU" sz="16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Исполнитель курсового проекта </a:t>
            </a:r>
            <a:r>
              <a:rPr lang="ru-RU" sz="16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Деменчук</a:t>
            </a:r>
            <a:r>
              <a:rPr lang="ru-RU" sz="16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Г</a:t>
            </a:r>
            <a:r>
              <a:rPr lang="en-US" sz="16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  <a:r>
              <a:rPr lang="ru-RU" sz="16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М</a:t>
            </a:r>
            <a:r>
              <a:rPr lang="en-US" sz="16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  <a:r>
              <a:rPr lang="ru-RU" sz="16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</a:p>
        </p:txBody>
      </p:sp>
      <p:sp>
        <p:nvSpPr>
          <p:cNvPr id="5" name="Заголовок 1"/>
          <p:cNvSpPr txBox="1">
            <a:spLocks/>
          </p:cNvSpPr>
          <p:nvPr/>
        </p:nvSpPr>
        <p:spPr>
          <a:xfrm>
            <a:off x="682450" y="476672"/>
            <a:ext cx="11377264" cy="72008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2000" b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Федеральное государственное образовательное бюджетное учреждение высшего образования «Финансовый университет при Правительстве Российской Федерации»</a:t>
            </a:r>
          </a:p>
          <a:p>
            <a:pPr algn="ctr"/>
            <a:r>
              <a:rPr lang="ru-RU" sz="2000" b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КОЛЛЕДЖ ИНФОРМАТИКИ </a:t>
            </a:r>
            <a:r>
              <a:rPr lang="ru-RU" sz="2000" b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И ПРОГРАММИРОВАНИЯ</a:t>
            </a:r>
          </a:p>
        </p:txBody>
      </p:sp>
      <p:sp>
        <p:nvSpPr>
          <p:cNvPr id="6" name="Подзаголовок 3"/>
          <p:cNvSpPr txBox="1">
            <a:spLocks/>
          </p:cNvSpPr>
          <p:nvPr/>
        </p:nvSpPr>
        <p:spPr>
          <a:xfrm>
            <a:off x="1053852" y="5695464"/>
            <a:ext cx="10316816" cy="4408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126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199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063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1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126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1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189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9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251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9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314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9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2377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9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199440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9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6503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9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201</a:t>
            </a:r>
            <a:r>
              <a:rPr lang="ru-RU" sz="18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8 </a:t>
            </a:r>
          </a:p>
        </p:txBody>
      </p:sp>
    </p:spTree>
    <p:extLst>
      <p:ext uri="{BB962C8B-B14F-4D97-AF65-F5344CB8AC3E}">
        <p14:creationId xmlns:p14="http://schemas.microsoft.com/office/powerpoint/2010/main" val="14932598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804" y="188640"/>
            <a:ext cx="11206980" cy="943398"/>
          </a:xfrm>
        </p:spPr>
        <p:txBody>
          <a:bodyPr>
            <a:normAutofit/>
          </a:bodyPr>
          <a:lstStyle/>
          <a:p>
            <a:r>
              <a:rPr lang="ru-RU" sz="4000" b="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Архитектура БД</a:t>
            </a:r>
          </a:p>
        </p:txBody>
      </p:sp>
      <p:sp>
        <p:nvSpPr>
          <p:cNvPr id="4" name="Управляющая кнопка: далее 3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Управляющая кнопка: назад 5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6E437DD-DDDA-424D-88B2-61A76A9A94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7499" y="1167383"/>
            <a:ext cx="5080000" cy="46736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FC1D239-E7EB-084E-A28A-1BAB0143AC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275" y="1484784"/>
            <a:ext cx="6192810" cy="467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4613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DF0E7F54-08FF-8B42-9233-6F1EA1FF9CDA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3488" y="1263340"/>
            <a:ext cx="3686937" cy="433132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804" y="188640"/>
            <a:ext cx="11206980" cy="943398"/>
          </a:xfrm>
        </p:spPr>
        <p:txBody>
          <a:bodyPr>
            <a:normAutofit/>
          </a:bodyPr>
          <a:lstStyle/>
          <a:p>
            <a:r>
              <a:rPr lang="ru-RU" sz="4000" b="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Интерфейс программы</a:t>
            </a:r>
          </a:p>
        </p:txBody>
      </p:sp>
      <p:sp>
        <p:nvSpPr>
          <p:cNvPr id="12" name="Управляющая кнопка: далее 11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Управляющая кнопка: назад 12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2433F7BB-E2C1-FD4F-8511-4C76FF4BC92A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180" y="1396092"/>
            <a:ext cx="3453609" cy="2647669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B4F150D4-4D5A-034B-B8B5-C301AD39EA36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784" y="1396092"/>
            <a:ext cx="3227172" cy="2647669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3754E2B2-C857-D74C-B33E-9ABF0EA58A35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91" y="4212918"/>
            <a:ext cx="3517531" cy="2645081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CD5D95FA-2E6E-5841-AF8C-B934B7BF568B}"/>
              </a:ext>
            </a:extLst>
          </p:cNvPr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1290" y="4184260"/>
            <a:ext cx="3577391" cy="2645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4771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804" y="188640"/>
            <a:ext cx="11206980" cy="943398"/>
          </a:xfrm>
        </p:spPr>
        <p:txBody>
          <a:bodyPr>
            <a:normAutofit/>
          </a:bodyPr>
          <a:lstStyle/>
          <a:p>
            <a:r>
              <a:rPr lang="ru-RU" sz="4000" dirty="0"/>
              <a:t>Достоинства проекта</a:t>
            </a:r>
            <a:endParaRPr lang="ru-RU" sz="4000" b="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621804" y="1470148"/>
            <a:ext cx="10225136" cy="4191000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+mj-lt"/>
              <a:buAutoNum type="arabicPeriod"/>
            </a:pPr>
            <a:r>
              <a:rPr lang="ru-RU" sz="2800" dirty="0"/>
              <a:t>Использование библиотек </a:t>
            </a:r>
            <a:r>
              <a:rPr lang="en-US" sz="2800" dirty="0"/>
              <a:t>OpenCV </a:t>
            </a:r>
            <a:r>
              <a:rPr lang="ru-RU" sz="2800" dirty="0"/>
              <a:t>и </a:t>
            </a:r>
            <a:r>
              <a:rPr lang="en-US" sz="2800" dirty="0"/>
              <a:t>Tesseract OCR </a:t>
            </a:r>
            <a:r>
              <a:rPr lang="ru-RU" sz="2800" dirty="0"/>
              <a:t>на </a:t>
            </a:r>
            <a:r>
              <a:rPr lang="en-US" sz="2800" dirty="0"/>
              <a:t>backend-</a:t>
            </a:r>
            <a:r>
              <a:rPr lang="ru-RU" sz="2800" dirty="0"/>
              <a:t>сервере для обработки и распознавания текста изменений расписания</a:t>
            </a:r>
            <a:r>
              <a:rPr lang="en-US" sz="2800" dirty="0"/>
              <a:t>.</a:t>
            </a:r>
            <a:endParaRPr lang="ru-RU" sz="2800" dirty="0"/>
          </a:p>
          <a:p>
            <a:pPr marL="342900" indent="-342900">
              <a:buFont typeface="+mj-lt"/>
              <a:buAutoNum type="arabicPeriod"/>
            </a:pPr>
            <a:r>
              <a:rPr lang="ru-RU" sz="2800" dirty="0"/>
              <a:t>Использование архитектуры клиент-серверного взаимодействия в виде REST API с помощью </a:t>
            </a:r>
            <a:r>
              <a:rPr lang="ru-RU" sz="2800" dirty="0" err="1"/>
              <a:t>фреймворка</a:t>
            </a:r>
            <a:r>
              <a:rPr lang="ru-RU" sz="2800" dirty="0"/>
              <a:t> </a:t>
            </a:r>
            <a:r>
              <a:rPr lang="ru-RU" sz="2800" dirty="0" err="1"/>
              <a:t>Flask</a:t>
            </a:r>
            <a:endParaRPr lang="ru-RU" sz="2800" dirty="0"/>
          </a:p>
          <a:p>
            <a:pPr marL="342900" indent="-342900">
              <a:buFont typeface="+mj-lt"/>
              <a:buAutoNum type="arabicPeriod"/>
            </a:pPr>
            <a:r>
              <a:rPr lang="ru-RU" sz="2800" dirty="0"/>
              <a:t>Использование сразу двух СУБД в виде </a:t>
            </a:r>
            <a:r>
              <a:rPr lang="ru-RU" sz="2800" dirty="0" err="1"/>
              <a:t>SQLite</a:t>
            </a:r>
            <a:r>
              <a:rPr lang="ru-RU" sz="2800" dirty="0"/>
              <a:t> на клиенте и </a:t>
            </a:r>
            <a:r>
              <a:rPr lang="ru-RU" sz="2800" dirty="0" err="1"/>
              <a:t>MySQL</a:t>
            </a:r>
            <a:r>
              <a:rPr lang="ru-RU" sz="2800" dirty="0"/>
              <a:t> на сервере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800" dirty="0"/>
              <a:t>Использование асинхронных функций типа </a:t>
            </a:r>
            <a:r>
              <a:rPr lang="ru-RU" sz="2800" dirty="0" err="1"/>
              <a:t>async-await</a:t>
            </a:r>
            <a:r>
              <a:rPr lang="ru-RU" sz="2800" dirty="0"/>
              <a:t> и таймеров в для распараллеливания действий в программе</a:t>
            </a:r>
          </a:p>
        </p:txBody>
      </p:sp>
      <p:sp>
        <p:nvSpPr>
          <p:cNvPr id="6" name="Управляющая кнопка: далее 5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Управляющая кнопка: назад 6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54243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210BFB4-ADC1-614B-8D10-53BAB95120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788" y="914832"/>
            <a:ext cx="10230272" cy="5754528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804" y="188640"/>
            <a:ext cx="11206980" cy="943398"/>
          </a:xfrm>
        </p:spPr>
        <p:txBody>
          <a:bodyPr>
            <a:normAutofit/>
          </a:bodyPr>
          <a:lstStyle/>
          <a:p>
            <a:r>
              <a:rPr lang="ru-RU" sz="4000" dirty="0"/>
              <a:t>Технологии </a:t>
            </a:r>
            <a:r>
              <a:rPr lang="en-US" sz="4000" dirty="0"/>
              <a:t>OpenCV </a:t>
            </a:r>
            <a:r>
              <a:rPr lang="ru-RU" sz="4000" dirty="0"/>
              <a:t>и </a:t>
            </a:r>
            <a:r>
              <a:rPr lang="en-US" sz="4000" dirty="0"/>
              <a:t>Tesseract OCR</a:t>
            </a:r>
            <a:endParaRPr lang="ru-RU" sz="4000" b="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" name="Управляющая кнопка: назад 6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Управляющая кнопка: далее 5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7357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B02FBBD-07F2-9846-859A-A1FB23D0C7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3"/>
            <a:ext cx="12188825" cy="6856214"/>
          </a:xfrm>
          <a:prstGeom prst="rect">
            <a:avLst/>
          </a:prstGeom>
        </p:spPr>
      </p:pic>
      <p:sp>
        <p:nvSpPr>
          <p:cNvPr id="7" name="Управляющая кнопка: назад 6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09995FC0-F1CB-9549-A303-742FD4850D42}"/>
              </a:ext>
            </a:extLst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Управляющая кнопка: далее 7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0444CB91-1B7F-224F-A1D1-6EBEE4EA9629}"/>
              </a:ext>
            </a:extLst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60704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A4D20A1-5811-6F4D-9573-5CC6AF5773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853" y="1132038"/>
            <a:ext cx="7609284" cy="5468446"/>
          </a:xfrm>
          <a:prstGeom prst="rect">
            <a:avLst/>
          </a:prstGeom>
        </p:spPr>
      </p:pic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38489537-76AA-EA47-A760-BD5F839EB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804" y="188640"/>
            <a:ext cx="10585176" cy="943398"/>
          </a:xfrm>
        </p:spPr>
        <p:txBody>
          <a:bodyPr>
            <a:normAutofit/>
          </a:bodyPr>
          <a:lstStyle/>
          <a:p>
            <a:r>
              <a:rPr lang="ru-RU" sz="4000" b="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Пример </a:t>
            </a:r>
            <a:r>
              <a:rPr lang="en-US" sz="4000" b="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Flesk</a:t>
            </a:r>
            <a:r>
              <a:rPr lang="en-US" sz="4000" b="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ru-RU" sz="4000" dirty="0"/>
              <a:t>REST API </a:t>
            </a:r>
            <a:endParaRPr lang="ru-RU" sz="4000" b="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" name="Управляющая кнопка: назад 6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0A2CE8D2-50CE-A040-BB8A-247D848C4131}"/>
              </a:ext>
            </a:extLst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Управляющая кнопка: далее 7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01E19959-EBEB-DB49-8A3E-5B801D88C335}"/>
              </a:ext>
            </a:extLst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87533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804" y="188640"/>
            <a:ext cx="11206980" cy="943398"/>
          </a:xfrm>
        </p:spPr>
        <p:txBody>
          <a:bodyPr>
            <a:normAutofit/>
          </a:bodyPr>
          <a:lstStyle/>
          <a:p>
            <a:r>
              <a:rPr lang="ru-RU" sz="4000" b="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Результаты </a:t>
            </a:r>
            <a:r>
              <a:rPr lang="ru-RU" sz="4000" dirty="0">
                <a:latin typeface="Helvetica" panose="020B0604020202020204" pitchFamily="34" charset="0"/>
                <a:cs typeface="Helvetica" panose="020B0604020202020204" pitchFamily="34" charset="0"/>
              </a:rPr>
              <a:t>выполнения проекта</a:t>
            </a:r>
            <a:endParaRPr lang="ru-RU" sz="4000" b="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621804" y="1470148"/>
            <a:ext cx="10225136" cy="4191000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ru-RU" sz="2500" dirty="0"/>
              <a:t>В ходе разработки программы были получены и усовершенствованы навыки работы со следующими составляющими</a:t>
            </a:r>
            <a:r>
              <a:rPr lang="en-US" sz="2500" dirty="0"/>
              <a:t>:</a:t>
            </a:r>
            <a:endParaRPr lang="ru-RU" sz="2500" dirty="0"/>
          </a:p>
          <a:p>
            <a:pPr marL="388620" indent="-342900"/>
            <a:r>
              <a:rPr lang="ru-RU" sz="2500" dirty="0"/>
              <a:t>ЯП С</a:t>
            </a:r>
            <a:r>
              <a:rPr lang="en-US" sz="2500" dirty="0"/>
              <a:t>#</a:t>
            </a:r>
            <a:r>
              <a:rPr lang="ru-RU" sz="2500" dirty="0"/>
              <a:t>/</a:t>
            </a:r>
            <a:r>
              <a:rPr lang="en-US" sz="2500" dirty="0"/>
              <a:t>WPF;</a:t>
            </a:r>
            <a:endParaRPr lang="ru-RU" sz="2500" dirty="0"/>
          </a:p>
          <a:p>
            <a:pPr marL="388620" indent="-342900"/>
            <a:r>
              <a:rPr lang="ru-RU" sz="2500" dirty="0"/>
              <a:t>СУБД </a:t>
            </a:r>
            <a:r>
              <a:rPr lang="en-US" sz="2500" dirty="0"/>
              <a:t>SQLite3 </a:t>
            </a:r>
            <a:r>
              <a:rPr lang="ru-RU" sz="2500" dirty="0"/>
              <a:t>и </a:t>
            </a:r>
            <a:r>
              <a:rPr lang="en-US" sz="2500" dirty="0"/>
              <a:t>MySQL;</a:t>
            </a:r>
            <a:endParaRPr lang="ru-RU" sz="2500" dirty="0"/>
          </a:p>
          <a:p>
            <a:pPr marL="388620" indent="-342900"/>
            <a:r>
              <a:rPr lang="ru-RU" sz="2500" dirty="0"/>
              <a:t>Технологиями </a:t>
            </a:r>
            <a:r>
              <a:rPr lang="en-US" sz="2500" dirty="0"/>
              <a:t>OpenCV, Tesseract OCR  </a:t>
            </a:r>
            <a:r>
              <a:rPr lang="ru-RU" sz="2500" dirty="0"/>
              <a:t>и </a:t>
            </a:r>
            <a:r>
              <a:rPr lang="en-US" sz="2500" dirty="0"/>
              <a:t>Flask API.</a:t>
            </a:r>
            <a:endParaRPr lang="ru-RU" sz="2500" dirty="0"/>
          </a:p>
          <a:p>
            <a:pPr marL="45720" indent="0">
              <a:buNone/>
            </a:pPr>
            <a:r>
              <a:rPr lang="ru-RU" sz="2500" dirty="0"/>
              <a:t>Цели и задачи, поставленные при выполнении курсового проекта, выполнены с соблюдением всех предъявленных требований</a:t>
            </a:r>
            <a:r>
              <a:rPr lang="en-US" sz="2500" dirty="0"/>
              <a:t> </a:t>
            </a:r>
            <a:r>
              <a:rPr lang="ru-RU" sz="2500" dirty="0"/>
              <a:t>в установленные сроки</a:t>
            </a:r>
            <a:r>
              <a:rPr lang="en-US" sz="2500" dirty="0"/>
              <a:t>. </a:t>
            </a:r>
            <a:endParaRPr lang="ru-RU" sz="2500" dirty="0"/>
          </a:p>
          <a:p>
            <a:pPr marL="45720" indent="0">
              <a:buNone/>
            </a:pPr>
            <a:endParaRPr lang="ru-RU" sz="250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" name="Управляющая кнопка: далее 5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Управляющая кнопка: назад 6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52868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0" y="2564904"/>
            <a:ext cx="11278988" cy="1224136"/>
          </a:xfrm>
        </p:spPr>
        <p:txBody>
          <a:bodyPr>
            <a:normAutofit/>
          </a:bodyPr>
          <a:lstStyle/>
          <a:p>
            <a:pPr marL="45720" indent="0" algn="ctr">
              <a:buNone/>
            </a:pPr>
            <a:r>
              <a:rPr lang="ru-RU" sz="72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Спасибо </a:t>
            </a:r>
            <a:r>
              <a:rPr lang="ru-RU" sz="72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за внимание</a:t>
            </a:r>
            <a:endParaRPr lang="ru-RU" sz="720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09149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b="0" dirty="0">
                <a:solidFill>
                  <a:schemeClr val="tx1"/>
                </a:solidFill>
                <a:latin typeface="Helvetica"/>
                <a:cs typeface="Helvetica"/>
              </a:rPr>
              <a:t>Содержание</a:t>
            </a:r>
          </a:p>
        </p:txBody>
      </p:sp>
      <p:sp>
        <p:nvSpPr>
          <p:cNvPr id="14" name="Объект 13"/>
          <p:cNvSpPr>
            <a:spLocks noGrp="1"/>
          </p:cNvSpPr>
          <p:nvPr>
            <p:ph idx="1"/>
          </p:nvPr>
        </p:nvSpPr>
        <p:spPr>
          <a:xfrm>
            <a:off x="852899" y="1916832"/>
            <a:ext cx="7128792" cy="4100524"/>
          </a:xfrm>
        </p:spPr>
        <p:txBody>
          <a:bodyPr>
            <a:normAutofit fontScale="92500" lnSpcReduction="20000"/>
          </a:bodyPr>
          <a:lstStyle/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solidFill>
                  <a:srgbClr val="000000"/>
                </a:solidFill>
                <a:latin typeface="Helvetica"/>
                <a:cs typeface="Helvetica"/>
                <a:hlinkClick r:id="rId2" action="ppaction://hlinksldjump"/>
              </a:rPr>
              <a:t>Цели курсового проекта</a:t>
            </a:r>
            <a:endParaRPr lang="ru-RU" sz="2400" dirty="0">
              <a:solidFill>
                <a:srgbClr val="000000"/>
              </a:solidFill>
              <a:latin typeface="Helvetica"/>
              <a:cs typeface="Helvetica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solidFill>
                  <a:srgbClr val="000000"/>
                </a:solidFill>
                <a:latin typeface="Helvetica"/>
                <a:cs typeface="Helvetica"/>
                <a:hlinkClick r:id="rId3" action="ppaction://hlinksldjump"/>
              </a:rPr>
              <a:t>Задачи курсового проекта</a:t>
            </a:r>
            <a:endParaRPr lang="ru-RU" sz="2400" dirty="0">
              <a:solidFill>
                <a:srgbClr val="000000"/>
              </a:solidFill>
              <a:latin typeface="Helvetica"/>
              <a:cs typeface="Helvetica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4" action="ppaction://hlinksldjump"/>
              </a:rPr>
              <a:t>Контекстная функциональная диаграмма</a:t>
            </a:r>
            <a:endParaRPr lang="en-US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5" action="ppaction://hlinksldjump"/>
              </a:rPr>
              <a:t>Детализированная функциональная диаграмма</a:t>
            </a:r>
            <a:endParaRPr lang="en-US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6" action="ppaction://hlinksldjump"/>
              </a:rPr>
              <a:t>Контекстная диаграмма потоков данных</a:t>
            </a:r>
            <a:endParaRPr lang="en-US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7" action="ppaction://hlinksldjump"/>
              </a:rPr>
              <a:t>Детализированная диаграмма потоков данных</a:t>
            </a:r>
            <a:endParaRPr lang="en-US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8" action="ppaction://hlinksldjump"/>
              </a:rPr>
              <a:t>Диаграмма классов программы</a:t>
            </a:r>
            <a:endParaRPr lang="en-US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9" action="ppaction://hlinksldjump"/>
              </a:rPr>
              <a:t>Архитектура БД</a:t>
            </a:r>
            <a:endParaRPr lang="ru-RU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10" action="ppaction://hlinksldjump"/>
              </a:rPr>
              <a:t>Интерфейс программы</a:t>
            </a:r>
            <a:endParaRPr lang="ru-RU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11" action="ppaction://hlinksldjump"/>
              </a:rPr>
              <a:t>Достоинства проекта</a:t>
            </a:r>
            <a:endParaRPr lang="ru-RU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12" action="ppaction://hlinksldjump"/>
              </a:rPr>
              <a:t>Технологии </a:t>
            </a:r>
            <a:r>
              <a:rPr lang="ru-RU" sz="2400" dirty="0" err="1">
                <a:latin typeface="Helvetica" panose="020B0604020202020204" pitchFamily="34" charset="0"/>
                <a:cs typeface="Helvetica" panose="020B0604020202020204" pitchFamily="34" charset="0"/>
                <a:hlinkClick r:id="rId12" action="ppaction://hlinksldjump"/>
              </a:rPr>
              <a:t>OpenCV</a:t>
            </a: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12" action="ppaction://hlinksldjump"/>
              </a:rPr>
              <a:t> и </a:t>
            </a:r>
            <a:r>
              <a:rPr lang="ru-RU" sz="2400" dirty="0" err="1">
                <a:latin typeface="Helvetica" panose="020B0604020202020204" pitchFamily="34" charset="0"/>
                <a:cs typeface="Helvetica" panose="020B0604020202020204" pitchFamily="34" charset="0"/>
                <a:hlinkClick r:id="rId12" action="ppaction://hlinksldjump"/>
              </a:rPr>
              <a:t>Tesseract</a:t>
            </a: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12" action="ppaction://hlinksldjump"/>
              </a:rPr>
              <a:t> OCR</a:t>
            </a:r>
            <a:endParaRPr lang="ru-RU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13" action="ppaction://hlinksldjump"/>
              </a:rPr>
              <a:t>Пример </a:t>
            </a:r>
            <a:r>
              <a:rPr lang="en-US" sz="2400" dirty="0" err="1">
                <a:latin typeface="Helvetica" panose="020B0604020202020204" pitchFamily="34" charset="0"/>
                <a:cs typeface="Helvetica" panose="020B0604020202020204" pitchFamily="34" charset="0"/>
                <a:hlinkClick r:id="rId13" action="ppaction://hlinksldjump"/>
              </a:rPr>
              <a:t>Flesk</a:t>
            </a:r>
            <a:r>
              <a:rPr lang="en-US" sz="2400" dirty="0">
                <a:latin typeface="Helvetica" panose="020B0604020202020204" pitchFamily="34" charset="0"/>
                <a:cs typeface="Helvetica" panose="020B0604020202020204" pitchFamily="34" charset="0"/>
                <a:hlinkClick r:id="rId13" action="ppaction://hlinksldjump"/>
              </a:rPr>
              <a:t> REST API</a:t>
            </a:r>
            <a:endParaRPr lang="ru-RU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14" action="ppaction://hlinksldjump"/>
              </a:rPr>
              <a:t>Результаты выполнения проекта</a:t>
            </a:r>
            <a:endParaRPr lang="ru-RU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ClrTx/>
              <a:buSzTx/>
              <a:buNone/>
            </a:pPr>
            <a:endParaRPr lang="ru-RU" dirty="0">
              <a:solidFill>
                <a:srgbClr val="000000"/>
              </a:solidFill>
              <a:latin typeface="Helvetica"/>
              <a:cs typeface="Helvetica"/>
            </a:endParaRPr>
          </a:p>
        </p:txBody>
      </p:sp>
      <p:sp>
        <p:nvSpPr>
          <p:cNvPr id="6" name="Управляющая кнопка: далее 5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Управляющая кнопка: назад 6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72313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4400" dirty="0">
                <a:solidFill>
                  <a:srgbClr val="000000"/>
                </a:solidFill>
                <a:latin typeface="Helvetica"/>
                <a:cs typeface="Helvetica"/>
              </a:rPr>
              <a:t>Цели курсового проекта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261543" y="1828801"/>
            <a:ext cx="9369373" cy="4351337"/>
          </a:xfrm>
        </p:spPr>
        <p:txBody>
          <a:bodyPr>
            <a:normAutofit/>
          </a:bodyPr>
          <a:lstStyle/>
          <a:p>
            <a:r>
              <a:rPr lang="ru-RU" sz="2500" dirty="0">
                <a:latin typeface="Helvetica"/>
                <a:cs typeface="Helvetica"/>
              </a:rPr>
              <a:t>Целью курсового проекта является получение и последующая обработка данных об изменении расписания Колледжа Информатики и Программирования для оперативного информирования студентов</a:t>
            </a:r>
          </a:p>
        </p:txBody>
      </p:sp>
      <p:sp>
        <p:nvSpPr>
          <p:cNvPr id="6" name="Управляющая кнопка: далее 5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Управляющая кнопка: назад 6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47751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0" dirty="0">
                <a:solidFill>
                  <a:srgbClr val="000000"/>
                </a:solidFill>
                <a:latin typeface="Helvetica"/>
                <a:cs typeface="Helvetica"/>
              </a:rPr>
              <a:t>Задачи курсового проекта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261543" y="1828801"/>
            <a:ext cx="9369373" cy="4351337"/>
          </a:xfrm>
        </p:spPr>
        <p:txBody>
          <a:bodyPr>
            <a:normAutofit/>
          </a:bodyPr>
          <a:lstStyle/>
          <a:p>
            <a:pPr marL="342900" lvl="0" indent="-342900">
              <a:buFont typeface="+mj-lt"/>
              <a:buAutoNum type="arabicPeriod"/>
            </a:pPr>
            <a:r>
              <a:rPr lang="ru-RU" sz="2500" dirty="0"/>
              <a:t>Определить источник данных для обработки</a:t>
            </a:r>
          </a:p>
          <a:p>
            <a:pPr marL="342900" lvl="0" indent="-342900">
              <a:buFont typeface="+mj-lt"/>
              <a:buAutoNum type="arabicPeriod"/>
            </a:pPr>
            <a:r>
              <a:rPr lang="ru-RU" sz="2500" dirty="0"/>
              <a:t>Определить способ обработки данных</a:t>
            </a:r>
          </a:p>
          <a:p>
            <a:pPr marL="342900" lvl="0" indent="-342900">
              <a:buFont typeface="+mj-lt"/>
              <a:buAutoNum type="arabicPeriod"/>
            </a:pPr>
            <a:r>
              <a:rPr lang="ru-RU" sz="2500" dirty="0"/>
              <a:t>Выбрать </a:t>
            </a:r>
            <a:r>
              <a:rPr lang="en-US" sz="2500" dirty="0"/>
              <a:t>SMS-</a:t>
            </a:r>
            <a:r>
              <a:rPr lang="ru-RU" sz="2500" dirty="0" err="1"/>
              <a:t>гейт</a:t>
            </a:r>
            <a:r>
              <a:rPr lang="ru-RU" sz="2500" dirty="0"/>
              <a:t> для отправки оповещений</a:t>
            </a:r>
            <a:endParaRPr lang="en-US" sz="2500" dirty="0"/>
          </a:p>
          <a:p>
            <a:pPr marL="342900" lvl="0" indent="-342900">
              <a:buFont typeface="+mj-lt"/>
              <a:buAutoNum type="arabicPeriod"/>
            </a:pPr>
            <a:r>
              <a:rPr lang="ru-RU" sz="2500" dirty="0"/>
              <a:t>Выбрать способ</a:t>
            </a:r>
            <a:r>
              <a:rPr lang="en-US" sz="2500" dirty="0"/>
              <a:t> </a:t>
            </a:r>
            <a:r>
              <a:rPr lang="ru-RU" sz="2500" dirty="0"/>
              <a:t>взаимодействия между модулями программы</a:t>
            </a:r>
            <a:endParaRPr lang="en-US" sz="2500" dirty="0"/>
          </a:p>
        </p:txBody>
      </p:sp>
      <p:sp>
        <p:nvSpPr>
          <p:cNvPr id="6" name="Управляющая кнопка: далее 5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Управляющая кнопка: назад 6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97739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60017CA9-2CB8-3941-A89C-60A68A1D1B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772" y="1151285"/>
            <a:ext cx="10506768" cy="5305743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804" y="188640"/>
            <a:ext cx="11206980" cy="943398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34" charset="0"/>
                <a:cs typeface="Helvetica" panose="020B0604020202020204" pitchFamily="34" charset="0"/>
              </a:rPr>
              <a:t>Контекстная функциональная диаграмма</a:t>
            </a:r>
            <a:endParaRPr lang="ru-RU" sz="4000" b="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" name="Управляющая кнопка: далее 6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Управляющая кнопка: назад 7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85144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804" y="188640"/>
            <a:ext cx="11206980" cy="943398"/>
          </a:xfrm>
        </p:spPr>
        <p:txBody>
          <a:bodyPr>
            <a:normAutofit fontScale="90000"/>
          </a:bodyPr>
          <a:lstStyle/>
          <a:p>
            <a:r>
              <a:rPr lang="ru-RU" sz="4000" dirty="0">
                <a:latin typeface="Helvetica" panose="020B0604020202020204" pitchFamily="34" charset="0"/>
                <a:cs typeface="Helvetica" panose="020B0604020202020204" pitchFamily="34" charset="0"/>
              </a:rPr>
              <a:t>Детализированная функциональная диаграмма</a:t>
            </a:r>
            <a:endParaRPr lang="ru-RU" sz="4000" b="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" name="Управляющая кнопка: далее 6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Управляющая кнопка: назад 7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1A8325C-5E81-1F42-8AEA-D981963E24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652205"/>
            <a:ext cx="11206980" cy="3553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2384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804" y="188640"/>
            <a:ext cx="11206980" cy="943398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34" charset="0"/>
                <a:cs typeface="Helvetica" panose="020B0604020202020204" pitchFamily="34" charset="0"/>
              </a:rPr>
              <a:t>Контекстная диаграмма потоков данных</a:t>
            </a:r>
            <a:endParaRPr lang="ru-RU" sz="4000" b="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" name="Управляющая кнопка: далее 6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Управляющая кнопка: назад 7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5153522-4DAA-0B4B-9DB2-A934F65C7A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544" y="1239956"/>
            <a:ext cx="5913730" cy="5618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229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D80F338-F623-4841-8E80-504F6DE91A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772" y="1393160"/>
            <a:ext cx="10958603" cy="4876224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804" y="188640"/>
            <a:ext cx="11206980" cy="943398"/>
          </a:xfrm>
        </p:spPr>
        <p:txBody>
          <a:bodyPr>
            <a:normAutofit fontScale="90000"/>
          </a:bodyPr>
          <a:lstStyle/>
          <a:p>
            <a:r>
              <a:rPr lang="ru-RU" sz="4000" dirty="0">
                <a:latin typeface="Helvetica" panose="020B0604020202020204" pitchFamily="34" charset="0"/>
                <a:cs typeface="Helvetica" panose="020B0604020202020204" pitchFamily="34" charset="0"/>
              </a:rPr>
              <a:t>Детализированная диаграмма потоков данных</a:t>
            </a:r>
            <a:endParaRPr lang="ru-RU" sz="4000" b="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" name="Управляющая кнопка: далее 6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Управляющая кнопка: назад 7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36396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804" y="188640"/>
            <a:ext cx="11206980" cy="943398"/>
          </a:xfrm>
        </p:spPr>
        <p:txBody>
          <a:bodyPr>
            <a:normAutofit/>
          </a:bodyPr>
          <a:lstStyle/>
          <a:p>
            <a:r>
              <a:rPr lang="ru-RU" sz="4000" b="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Диаграмма классов программы</a:t>
            </a:r>
          </a:p>
        </p:txBody>
      </p:sp>
      <p:sp>
        <p:nvSpPr>
          <p:cNvPr id="4" name="Управляющая кнопка: далее 3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6E1FD1F-AABA-E048-98AF-E918C7806E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400" y="1044458"/>
            <a:ext cx="7783009" cy="5725961"/>
          </a:xfrm>
          <a:prstGeom prst="rect">
            <a:avLst/>
          </a:prstGeom>
        </p:spPr>
      </p:pic>
      <p:sp>
        <p:nvSpPr>
          <p:cNvPr id="6" name="Управляющая кнопка: назад 5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460369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theme/theme1.xml><?xml version="1.0" encoding="utf-8"?>
<a:theme xmlns:a="http://schemas.openxmlformats.org/drawingml/2006/main" name="Вид">
  <a:themeElements>
    <a:clrScheme name="Вид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Вид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Вид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Рабочий Theme">
  <a:themeElements>
    <a:clrScheme name="BusinessContrast">
      <a:dk1>
        <a:srgbClr val="000000"/>
      </a:dk1>
      <a:lt1>
        <a:sysClr val="window" lastClr="FFFFFF"/>
      </a:lt1>
      <a:dk2>
        <a:srgbClr val="000000"/>
      </a:dk2>
      <a:lt2>
        <a:srgbClr val="E5E8E8"/>
      </a:lt2>
      <a:accent1>
        <a:srgbClr val="00AEEF"/>
      </a:accent1>
      <a:accent2>
        <a:srgbClr val="EA428A"/>
      </a:accent2>
      <a:accent3>
        <a:srgbClr val="EED500"/>
      </a:accent3>
      <a:accent4>
        <a:srgbClr val="F5A70D"/>
      </a:accent4>
      <a:accent5>
        <a:srgbClr val="8BCB30"/>
      </a:accent5>
      <a:accent6>
        <a:srgbClr val="9962C1"/>
      </a:accent6>
      <a:hlink>
        <a:srgbClr val="00AEEF"/>
      </a:hlink>
      <a:folHlink>
        <a:srgbClr val="9962C1"/>
      </a:folHlink>
    </a:clrScheme>
    <a:fontScheme name="Grid">
      <a:maj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ajorFont>
      <a:min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inorFont>
    </a:fontScheme>
    <a:fmtScheme name="Рабочий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Рабочий Theme">
  <a:themeElements>
    <a:clrScheme name="BusinessContrast">
      <a:dk1>
        <a:srgbClr val="000000"/>
      </a:dk1>
      <a:lt1>
        <a:sysClr val="window" lastClr="FFFFFF"/>
      </a:lt1>
      <a:dk2>
        <a:srgbClr val="000000"/>
      </a:dk2>
      <a:lt2>
        <a:srgbClr val="E5E8E8"/>
      </a:lt2>
      <a:accent1>
        <a:srgbClr val="00AEEF"/>
      </a:accent1>
      <a:accent2>
        <a:srgbClr val="EA428A"/>
      </a:accent2>
      <a:accent3>
        <a:srgbClr val="EED500"/>
      </a:accent3>
      <a:accent4>
        <a:srgbClr val="F5A70D"/>
      </a:accent4>
      <a:accent5>
        <a:srgbClr val="8BCB30"/>
      </a:accent5>
      <a:accent6>
        <a:srgbClr val="9962C1"/>
      </a:accent6>
      <a:hlink>
        <a:srgbClr val="00AEEF"/>
      </a:hlink>
      <a:folHlink>
        <a:srgbClr val="9962C1"/>
      </a:folHlink>
    </a:clrScheme>
    <a:fontScheme name="Grid">
      <a:maj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ajorFont>
      <a:min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inorFont>
    </a:fontScheme>
    <a:fmtScheme name="Рабочий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1D182A0E-7F17-4A86-A7C5-8846F54E438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0</TotalTime>
  <Words>278</Words>
  <Application>Microsoft Macintosh PowerPoint</Application>
  <PresentationFormat>Произвольный</PresentationFormat>
  <Paragraphs>47</Paragraphs>
  <Slides>17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3" baseType="lpstr">
      <vt:lpstr>Arial</vt:lpstr>
      <vt:lpstr>Century Schoolbook</vt:lpstr>
      <vt:lpstr>Franklin Gothic Medium</vt:lpstr>
      <vt:lpstr>Helvetica</vt:lpstr>
      <vt:lpstr>Wingdings 2</vt:lpstr>
      <vt:lpstr>Вид</vt:lpstr>
      <vt:lpstr>Программное приложение по рассылке расписания занятий студентам по SMS на языке С#</vt:lpstr>
      <vt:lpstr>Содержание</vt:lpstr>
      <vt:lpstr>Цели курсового проекта</vt:lpstr>
      <vt:lpstr>Задачи курсового проекта</vt:lpstr>
      <vt:lpstr>Контекстная функциональная диаграмма</vt:lpstr>
      <vt:lpstr>Детализированная функциональная диаграмма</vt:lpstr>
      <vt:lpstr>Контекстная диаграмма потоков данных</vt:lpstr>
      <vt:lpstr>Детализированная диаграмма потоков данных</vt:lpstr>
      <vt:lpstr>Диаграмма классов программы</vt:lpstr>
      <vt:lpstr>Архитектура БД</vt:lpstr>
      <vt:lpstr>Интерфейс программы</vt:lpstr>
      <vt:lpstr>Достоинства проекта</vt:lpstr>
      <vt:lpstr>Технологии OpenCV и Tesseract OCR</vt:lpstr>
      <vt:lpstr>Презентация PowerPoint</vt:lpstr>
      <vt:lpstr>Пример Flesk REST API </vt:lpstr>
      <vt:lpstr>Результаты выполнения проекта</vt:lpstr>
      <vt:lpstr>Презентация PowerPoint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2015-11-08T08:58:05Z</dcterms:created>
  <dcterms:modified xsi:type="dcterms:W3CDTF">2018-12-05T21:46:58Z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TC028952669991</vt:lpwstr>
  </property>
</Properties>
</file>

<file path=docProps/thumbnail.jpeg>
</file>